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1" r:id="rId4"/>
    <p:sldId id="264" r:id="rId5"/>
    <p:sldId id="262" r:id="rId6"/>
    <p:sldId id="267" r:id="rId7"/>
    <p:sldId id="266" r:id="rId8"/>
    <p:sldId id="271" r:id="rId9"/>
    <p:sldId id="280" r:id="rId10"/>
    <p:sldId id="274" r:id="rId11"/>
    <p:sldId id="275" r:id="rId12"/>
    <p:sldId id="276" r:id="rId13"/>
    <p:sldId id="279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97153" autoAdjust="0"/>
  </p:normalViewPr>
  <p:slideViewPr>
    <p:cSldViewPr snapToGrid="0" snapToObjects="1">
      <p:cViewPr>
        <p:scale>
          <a:sx n="76" d="100"/>
          <a:sy n="76" d="100"/>
        </p:scale>
        <p:origin x="-630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These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first</a:t>
            </a:r>
            <a:r>
              <a:rPr lang="pt-PT" baseline="0" dirty="0" smtClean="0"/>
              <a:t> slides are a </a:t>
            </a:r>
            <a:r>
              <a:rPr lang="pt-PT" baseline="0" dirty="0" err="1" smtClean="0"/>
              <a:t>recap</a:t>
            </a:r>
            <a:r>
              <a:rPr lang="pt-PT" baseline="0" dirty="0" smtClean="0"/>
              <a:t> of </a:t>
            </a:r>
            <a:r>
              <a:rPr lang="pt-PT" baseline="0" dirty="0" err="1" smtClean="0"/>
              <a:t>the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first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presentation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and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should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presented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without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much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detail</a:t>
            </a: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This is new material; should be presented in more detail</a:t>
            </a:r>
            <a:endParaRPr lang="en-US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D617E-DE40-48B9-BAA5-A0AE271AA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4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 smtClean="0">
                <a:solidFill>
                  <a:srgbClr val="50B400"/>
                </a:solidFill>
                <a:latin typeface="+mj-lt"/>
              </a:rPr>
              <a:t>HCI - Assignment n.2</a:t>
            </a:r>
            <a:endParaRPr lang="en-US" sz="3600" b="1" dirty="0">
              <a:solidFill>
                <a:srgbClr val="50B400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  <a:endParaRPr lang="en-US" sz="2800" b="1" dirty="0" smtClean="0">
              <a:latin typeface="+mj-lt"/>
            </a:endParaRP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 smtClean="0">
                <a:latin typeface="+mj-lt"/>
              </a:rPr>
              <a:t>Final presentation and demo</a:t>
            </a: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XYZ an application for … </a:t>
            </a:r>
          </a:p>
          <a:p>
            <a:r>
              <a:rPr lang="en-US" sz="2400" b="1" dirty="0" smtClean="0">
                <a:latin typeface="+mj-lt"/>
              </a:rPr>
              <a:t>Group: </a:t>
            </a:r>
            <a:r>
              <a:rPr lang="en-US" sz="2400" dirty="0" smtClean="0">
                <a:latin typeface="+mj-lt"/>
              </a:rPr>
              <a:t>Alice, Bob &amp; Carol</a:t>
            </a:r>
            <a:endParaRPr lang="en-US" sz="2400" dirty="0" smtClean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 smtClean="0">
                <a:latin typeface="+mj-lt"/>
              </a:rPr>
              <a:t>Lab Class: </a:t>
            </a:r>
            <a:r>
              <a:rPr lang="en-US" sz="2400" dirty="0" smtClean="0">
                <a:latin typeface="+mj-lt"/>
              </a:rPr>
              <a:t>PX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latin typeface="+mj-lt"/>
              </a:rPr>
              <a:t>HCI 2020-2021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27" y="4426181"/>
            <a:ext cx="2598759" cy="156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tools used</a:t>
            </a:r>
            <a:r>
              <a:rPr lang="en-US" sz="2000" dirty="0" smtClean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effectLst/>
                <a:latin typeface="+mj-lt"/>
              </a:rPr>
              <a:t>Specify any libraries </a:t>
            </a:r>
            <a:r>
              <a:rPr lang="en-US" sz="2000" dirty="0">
                <a:effectLst/>
                <a:latin typeface="+mj-lt"/>
              </a:rPr>
              <a:t>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Any specific hardware?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Why have you select these technologies</a:t>
            </a:r>
            <a:r>
              <a:rPr lang="pt-PT" sz="2000" dirty="0" smtClean="0">
                <a:latin typeface="+mj-lt"/>
              </a:rPr>
              <a:t>?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Platform Used for the functional prototype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</a:t>
            </a:r>
            <a:r>
              <a:rPr lang="en-US" sz="2800" kern="0" dirty="0" smtClean="0">
                <a:solidFill>
                  <a:srgbClr val="50B400"/>
                </a:solidFill>
              </a:rPr>
              <a:t>app </a:t>
            </a:r>
            <a:r>
              <a:rPr lang="en-US" sz="2800" kern="0" dirty="0">
                <a:solidFill>
                  <a:srgbClr val="50B400"/>
                </a:solidFill>
              </a:rPr>
              <a:t>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43" y="3026842"/>
            <a:ext cx="1776086" cy="17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71" y="748740"/>
            <a:ext cx="1745371" cy="165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70" y="1715832"/>
            <a:ext cx="2990001" cy="167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9" y="1380804"/>
            <a:ext cx="1035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was the goal? What </a:t>
            </a:r>
            <a:r>
              <a:rPr lang="en-US" sz="2000" dirty="0" smtClean="0">
                <a:latin typeface="+mj-lt"/>
              </a:rPr>
              <a:t>did </a:t>
            </a:r>
            <a:r>
              <a:rPr lang="en-US" sz="2000" dirty="0">
                <a:latin typeface="+mj-lt"/>
              </a:rPr>
              <a:t>you want to evaluate?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Which persona(s) and scenarios were addressed?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What tasks were used</a:t>
            </a:r>
            <a:r>
              <a:rPr lang="en-US" sz="2000" dirty="0">
                <a:latin typeface="+mj-lt"/>
              </a:rPr>
              <a:t>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How </a:t>
            </a:r>
            <a:r>
              <a:rPr lang="en-US" sz="2000" dirty="0">
                <a:latin typeface="+mj-lt"/>
              </a:rPr>
              <a:t>many </a:t>
            </a:r>
            <a:r>
              <a:rPr lang="en-US" sz="2000" dirty="0" smtClean="0">
                <a:latin typeface="+mj-lt"/>
              </a:rPr>
              <a:t>participants and which profiles?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questionnaires where used?</a:t>
            </a: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</a:t>
            </a:r>
            <a:r>
              <a:rPr lang="en-US" sz="2000" dirty="0" smtClean="0">
                <a:latin typeface="+mj-lt"/>
              </a:rPr>
              <a:t>results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Use charts or images to highlight main observations.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Present new </a:t>
            </a:r>
            <a:r>
              <a:rPr lang="en-US" sz="2000" dirty="0" smtClean="0">
                <a:latin typeface="+mj-lt"/>
              </a:rPr>
              <a:t>features identified and changes you </a:t>
            </a:r>
            <a:r>
              <a:rPr lang="en-US" sz="2000" dirty="0">
                <a:latin typeface="+mj-lt"/>
              </a:rPr>
              <a:t>have </a:t>
            </a:r>
            <a:r>
              <a:rPr lang="en-US" sz="2000" dirty="0" smtClean="0">
                <a:latin typeface="+mj-lt"/>
              </a:rPr>
              <a:t>(should) made after this evaluation.</a:t>
            </a:r>
            <a:endParaRPr lang="en-US" sz="2000" dirty="0">
              <a:latin typeface="+mj-lt"/>
            </a:endParaRPr>
          </a:p>
          <a:p>
            <a:pPr lvl="1"/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</a:t>
            </a:r>
            <a:r>
              <a:rPr lang="en-US" b="1" dirty="0" smtClean="0"/>
              <a:t>Evaluation of the functional prototype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2" name="Rectângulo 1"/>
          <p:cNvSpPr/>
          <p:nvPr/>
        </p:nvSpPr>
        <p:spPr>
          <a:xfrm>
            <a:off x="476518" y="5474232"/>
            <a:ext cx="422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PT" sz="2000" b="1" dirty="0">
                <a:latin typeface="+mj-lt"/>
              </a:rPr>
              <a:t>END OF </a:t>
            </a:r>
            <a:r>
              <a:rPr lang="pt-PT" sz="2000" b="1" dirty="0" smtClean="0">
                <a:latin typeface="+mj-lt"/>
              </a:rPr>
              <a:t>2nd </a:t>
            </a:r>
            <a:r>
              <a:rPr lang="pt-PT" sz="2000" b="1" dirty="0">
                <a:latin typeface="+mj-lt"/>
              </a:rPr>
              <a:t>DEVELOPMENT CYCLE!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latin typeface="+mj-lt"/>
              </a:rPr>
              <a:t>HCI </a:t>
            </a:r>
            <a:r>
              <a:rPr lang="en-US" sz="1400" dirty="0" smtClean="0">
                <a:latin typeface="+mj-lt"/>
              </a:rPr>
              <a:t>2020-2021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2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</a:t>
            </a:r>
            <a:r>
              <a:rPr lang="en-US" sz="2800" kern="0" dirty="0" smtClean="0">
                <a:solidFill>
                  <a:srgbClr val="50B400"/>
                </a:solidFill>
              </a:rPr>
              <a:t>app </a:t>
            </a:r>
            <a:r>
              <a:rPr lang="en-US" sz="2800" kern="0" dirty="0">
                <a:solidFill>
                  <a:srgbClr val="50B400"/>
                </a:solidFill>
              </a:rPr>
              <a:t>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93" y="885825"/>
            <a:ext cx="24574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were to continue the project, what would be the next steps</a:t>
            </a:r>
            <a:r>
              <a:rPr lang="en-US" sz="2000" dirty="0" smtClean="0">
                <a:latin typeface="+mj-lt"/>
              </a:rPr>
              <a:t>?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45795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630236" y="5203307"/>
            <a:ext cx="777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(same effort or anything else?)  </a:t>
            </a:r>
            <a:endParaRPr lang="en-US" sz="2000" dirty="0">
              <a:latin typeface="+mj-lt"/>
            </a:endParaRP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8712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To all participants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+mj-lt"/>
            </a:endParaRPr>
          </a:p>
          <a:p>
            <a:r>
              <a:rPr lang="pt-PT" sz="2000" dirty="0" smtClean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This template is based on a template produced by </a:t>
            </a:r>
            <a:r>
              <a:rPr lang="pt-PT" sz="2000" dirty="0" smtClean="0">
                <a:latin typeface="+mj-lt"/>
              </a:rPr>
              <a:t>Bernardo Marques)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Acknowledgments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79407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Bibliography  </a:t>
            </a:r>
          </a:p>
        </p:txBody>
      </p:sp>
      <p:sp>
        <p:nvSpPr>
          <p:cNvPr id="2" name="Rectângulo 1"/>
          <p:cNvSpPr/>
          <p:nvPr/>
        </p:nvSpPr>
        <p:spPr>
          <a:xfrm>
            <a:off x="605424" y="4596432"/>
            <a:ext cx="112817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Cooper, A., R. Reimann, and D. Cronin, </a:t>
            </a:r>
            <a:r>
              <a:rPr lang="en-US" sz="2000" i="1" dirty="0"/>
              <a:t>About Face 3 The Essentials of Interaction Design</a:t>
            </a:r>
            <a:r>
              <a:rPr lang="en-US" sz="2000" dirty="0"/>
              <a:t>. Wiley Publishing, Inc., </a:t>
            </a:r>
            <a:r>
              <a:rPr lang="en-US" sz="2000" dirty="0" smtClean="0"/>
              <a:t>2007</a:t>
            </a:r>
          </a:p>
          <a:p>
            <a:r>
              <a:rPr lang="pt-PT" sz="2000" dirty="0" smtClean="0"/>
              <a:t>(</a:t>
            </a:r>
            <a:r>
              <a:rPr lang="en-US" sz="2000" dirty="0" smtClean="0"/>
              <a:t>Other books, papers, …)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42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</a:t>
            </a:r>
            <a:r>
              <a:rPr lang="en-US" sz="2000" dirty="0" smtClean="0">
                <a:latin typeface="+mj-lt"/>
              </a:rPr>
              <a:t>? (e.g. Data Bases, Project…)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</a:t>
            </a:r>
            <a:r>
              <a:rPr lang="en-US" sz="2000" dirty="0" smtClean="0">
                <a:latin typeface="+mj-lt"/>
              </a:rPr>
              <a:t>Elaborate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latin typeface="+mj-lt"/>
              </a:rPr>
              <a:t>HCI 2020-2021</a:t>
            </a:r>
            <a:endParaRPr lang="en-US" sz="1400" dirty="0">
              <a:latin typeface="+mj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high-level </a:t>
            </a:r>
            <a:r>
              <a:rPr lang="en-US" sz="2000" dirty="0" smtClean="0">
                <a:latin typeface="+mj-lt"/>
              </a:rPr>
              <a:t>goals 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308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Select </a:t>
            </a:r>
            <a:r>
              <a:rPr lang="en-US" sz="2000" dirty="0">
                <a:latin typeface="+mj-lt"/>
              </a:rPr>
              <a:t>1 or </a:t>
            </a:r>
            <a:r>
              <a:rPr lang="en-US" sz="2000" dirty="0" smtClean="0">
                <a:latin typeface="+mj-lt"/>
              </a:rPr>
              <a:t>2 main target users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Define the corresponding personas: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Include name, gender, age, profession, background, main motivations, goals and needs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Do not include too much detail</a:t>
            </a:r>
          </a:p>
          <a:p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94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</a:t>
            </a:r>
            <a:r>
              <a:rPr lang="en-US" sz="2000" dirty="0" smtClean="0">
                <a:latin typeface="+mj-lt"/>
              </a:rPr>
              <a:t>context of use through main scenarios 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</a:t>
            </a:r>
            <a:r>
              <a:rPr lang="en-US" sz="2000" dirty="0" smtClean="0">
                <a:latin typeface="+mj-lt"/>
              </a:rPr>
              <a:t>how users (personas) will use the application 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to go into too much </a:t>
            </a:r>
            <a:r>
              <a:rPr lang="en-US" sz="2000" dirty="0" smtClean="0">
                <a:latin typeface="+mj-lt"/>
              </a:rPr>
              <a:t>detail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Scenarios</a:t>
            </a:r>
            <a:endParaRPr lang="en-US" b="1" dirty="0"/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34" y="3135154"/>
            <a:ext cx="3440155" cy="26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For each scenario indicate the main tasks that users will perform using the application 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Identify relevant issues of the </a:t>
            </a:r>
            <a:r>
              <a:rPr lang="en-US" sz="2000" dirty="0" smtClean="0"/>
              <a:t>context </a:t>
            </a:r>
            <a:r>
              <a:rPr lang="en-US" sz="2000" dirty="0"/>
              <a:t>of </a:t>
            </a:r>
            <a:r>
              <a:rPr lang="en-US" sz="2000" dirty="0" smtClean="0"/>
              <a:t>use, if necessary (e.g</a:t>
            </a:r>
            <a:r>
              <a:rPr lang="en-US" sz="2000" dirty="0"/>
              <a:t>. </a:t>
            </a:r>
            <a:r>
              <a:rPr lang="en-US" sz="2000" dirty="0" smtClean="0"/>
              <a:t>mobile usage, noise</a:t>
            </a:r>
            <a:r>
              <a:rPr lang="en-US" sz="2000" dirty="0"/>
              <a:t>, dust, stress level, etc.);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Which tasks will become easier </a:t>
            </a:r>
            <a:r>
              <a:rPr lang="en-US" sz="2000" dirty="0">
                <a:latin typeface="+mj-lt"/>
              </a:rPr>
              <a:t>using the application </a:t>
            </a:r>
            <a:r>
              <a:rPr lang="en-US" sz="2000" dirty="0" smtClean="0">
                <a:latin typeface="+mj-lt"/>
              </a:rPr>
              <a:t>(taking </a:t>
            </a:r>
            <a:r>
              <a:rPr lang="en-US" sz="2000" dirty="0">
                <a:latin typeface="+mj-lt"/>
              </a:rPr>
              <a:t>advantage of the </a:t>
            </a:r>
            <a:r>
              <a:rPr lang="en-US" sz="2000" dirty="0" smtClean="0">
                <a:latin typeface="+mj-lt"/>
              </a:rPr>
              <a:t>capacities) then how they are performed currently (without the application)?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Include the decomposition of the main task using Hierarchical task analysis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Tasks</a:t>
            </a:r>
            <a:endParaRPr lang="en-US" b="1" dirty="0"/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</a:t>
            </a:r>
            <a:r>
              <a:rPr lang="en-US" sz="2000" dirty="0" smtClean="0">
                <a:latin typeface="+mj-lt"/>
              </a:rPr>
              <a:t>(non-functional, functional</a:t>
            </a:r>
            <a:r>
              <a:rPr lang="en-US" sz="2000" dirty="0">
                <a:latin typeface="+mj-lt"/>
              </a:rPr>
              <a:t>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50B400"/>
                </a:solidFill>
                <a:effectLst/>
                <a:latin typeface="+mj-lt"/>
              </a:rPr>
              <a:t>Non-functional </a:t>
            </a: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requirements </a:t>
            </a:r>
            <a:r>
              <a:rPr lang="en-US" sz="2000" dirty="0" smtClean="0">
                <a:effectLst/>
                <a:latin typeface="+mj-lt"/>
              </a:rPr>
              <a:t>– specify the main usability requirements </a:t>
            </a:r>
          </a:p>
          <a:p>
            <a:pPr lvl="1"/>
            <a:r>
              <a:rPr lang="pt-PT" sz="2000" dirty="0">
                <a:latin typeface="+mj-lt"/>
              </a:rPr>
              <a:t>	</a:t>
            </a:r>
            <a:r>
              <a:rPr lang="pt-PT" sz="2000" dirty="0" smtClean="0">
                <a:latin typeface="+mj-lt"/>
              </a:rPr>
              <a:t>			(</a:t>
            </a:r>
            <a:r>
              <a:rPr lang="en-US" sz="2000" dirty="0" smtClean="0">
                <a:latin typeface="+mj-lt"/>
              </a:rPr>
              <a:t>ease of learn or ease of use</a:t>
            </a:r>
            <a:r>
              <a:rPr lang="pt-PT" sz="2000" dirty="0" smtClean="0">
                <a:latin typeface="+mj-lt"/>
              </a:rPr>
              <a:t>? …) </a:t>
            </a:r>
            <a:r>
              <a:rPr lang="en-US" sz="2000" dirty="0" smtClean="0">
                <a:latin typeface="+mj-lt"/>
              </a:rPr>
              <a:t>and other 					that would be the most relevant (privacy, …)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</a:t>
            </a:r>
            <a:r>
              <a:rPr lang="en-US" sz="2000" dirty="0" smtClean="0">
                <a:effectLst/>
                <a:latin typeface="+mj-lt"/>
              </a:rPr>
              <a:t>the main functionality the application 	 				should support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Paper or digital prototype</a:t>
            </a:r>
            <a:r>
              <a:rPr lang="pt-PT" sz="2000" dirty="0" smtClean="0">
                <a:latin typeface="+mj-lt"/>
              </a:rPr>
              <a:t>?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Present </a:t>
            </a:r>
            <a:r>
              <a:rPr lang="en-US" sz="2000" dirty="0">
                <a:latin typeface="+mj-lt"/>
              </a:rPr>
              <a:t>the main features of your solution according to your pre-defined list of requirements</a:t>
            </a:r>
            <a:r>
              <a:rPr lang="en-US" sz="2000" dirty="0" smtClean="0">
                <a:effectLst/>
                <a:latin typeface="+mj-lt"/>
              </a:rPr>
              <a:t>.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images and/or videos to contextualize.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Low </a:t>
            </a:r>
            <a:r>
              <a:rPr lang="en-US" b="1" smtClean="0"/>
              <a:t>Fidelity Prototype (LFP)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</a:t>
            </a:r>
            <a:r>
              <a:rPr lang="en-US" sz="2800" kern="0" dirty="0" smtClean="0">
                <a:solidFill>
                  <a:srgbClr val="50B400"/>
                </a:solidFill>
              </a:rPr>
              <a:t>app title </a:t>
            </a:r>
            <a:r>
              <a:rPr lang="en-US" sz="2800" kern="0" dirty="0">
                <a:solidFill>
                  <a:srgbClr val="50B400"/>
                </a:solidFill>
              </a:rPr>
              <a:t>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15" y="0"/>
            <a:ext cx="2149603" cy="357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47" y="3671338"/>
            <a:ext cx="4216574" cy="238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What did </a:t>
            </a:r>
            <a:r>
              <a:rPr lang="en-US" sz="2000" dirty="0">
                <a:latin typeface="+mj-lt"/>
              </a:rPr>
              <a:t>you want to evaluate</a:t>
            </a:r>
            <a:r>
              <a:rPr lang="en-US" sz="2000" dirty="0" smtClean="0">
                <a:latin typeface="+mj-lt"/>
              </a:rPr>
              <a:t>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Which personas and </a:t>
            </a:r>
            <a:r>
              <a:rPr lang="en-US" sz="2000" dirty="0">
                <a:latin typeface="+mj-lt"/>
              </a:rPr>
              <a:t>scenarios were </a:t>
            </a:r>
            <a:r>
              <a:rPr lang="en-US" sz="2000" dirty="0" smtClean="0">
                <a:latin typeface="+mj-lt"/>
              </a:rPr>
              <a:t>addressed?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What tasks were used</a:t>
            </a:r>
            <a:r>
              <a:rPr lang="en-US" sz="2000" dirty="0">
                <a:latin typeface="+mj-lt"/>
              </a:rPr>
              <a:t>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How </a:t>
            </a:r>
            <a:r>
              <a:rPr lang="en-US" sz="2000" dirty="0">
                <a:latin typeface="+mj-lt"/>
              </a:rPr>
              <a:t>many </a:t>
            </a:r>
            <a:r>
              <a:rPr lang="en-US" sz="2000" dirty="0" smtClean="0">
                <a:latin typeface="+mj-lt"/>
              </a:rPr>
              <a:t>participants and which profiles?</a:t>
            </a:r>
            <a:endParaRPr lang="en-US" sz="2000" dirty="0">
              <a:latin typeface="+mj-lt"/>
            </a:endParaRPr>
          </a:p>
          <a:p>
            <a:pPr lvl="1"/>
            <a:endParaRPr lang="pt-PT" sz="2000" dirty="0" smtClean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</a:t>
            </a:r>
            <a:r>
              <a:rPr lang="en-US" sz="2000" dirty="0" smtClean="0">
                <a:latin typeface="+mj-lt"/>
              </a:rPr>
              <a:t>results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latin typeface="+mj-lt"/>
              </a:rPr>
              <a:t>Present new </a:t>
            </a:r>
            <a:r>
              <a:rPr lang="en-US" sz="2000" b="1" dirty="0" smtClean="0">
                <a:latin typeface="+mj-lt"/>
              </a:rPr>
              <a:t>features identified and changes </a:t>
            </a:r>
            <a:r>
              <a:rPr lang="en-US" sz="2000" b="1" dirty="0">
                <a:latin typeface="+mj-lt"/>
              </a:rPr>
              <a:t>you may have </a:t>
            </a:r>
            <a:r>
              <a:rPr lang="en-US" sz="2000" b="1" dirty="0" smtClean="0">
                <a:latin typeface="+mj-lt"/>
              </a:rPr>
              <a:t>made to the conceptual model.</a:t>
            </a:r>
            <a:endParaRPr lang="en-US" sz="2000" b="1" dirty="0">
              <a:latin typeface="+mj-lt"/>
            </a:endParaRPr>
          </a:p>
          <a:p>
            <a:pPr lvl="1"/>
            <a:endParaRPr lang="pt-PT" sz="2000" dirty="0" smtClean="0">
              <a:latin typeface="+mj-lt"/>
            </a:endParaRPr>
          </a:p>
          <a:p>
            <a:pPr lvl="1"/>
            <a:r>
              <a:rPr lang="pt-PT" sz="2000" b="1" dirty="0" smtClean="0">
                <a:latin typeface="+mj-lt"/>
              </a:rPr>
              <a:t>END OF 1st DEVELOPMENT CYCLE!</a:t>
            </a:r>
          </a:p>
          <a:p>
            <a:pPr lvl="1"/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/>
              <a:t>LFP User </a:t>
            </a:r>
            <a:r>
              <a:rPr lang="en-US" b="1" dirty="0"/>
              <a:t>Evaluation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</a:t>
            </a:r>
            <a:r>
              <a:rPr lang="en-US" sz="2800" kern="0" dirty="0" smtClean="0">
                <a:solidFill>
                  <a:srgbClr val="50B400"/>
                </a:solidFill>
              </a:rPr>
              <a:t>app </a:t>
            </a:r>
            <a:r>
              <a:rPr lang="en-US" sz="2800" kern="0" dirty="0">
                <a:solidFill>
                  <a:srgbClr val="50B400"/>
                </a:solidFill>
              </a:rPr>
              <a:t>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39253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622</Words>
  <Application>Microsoft Office PowerPoint</Application>
  <PresentationFormat>Personalizados</PresentationFormat>
  <Paragraphs>132</Paragraphs>
  <Slides>14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bss-ieeta</cp:lastModifiedBy>
  <cp:revision>43</cp:revision>
  <dcterms:created xsi:type="dcterms:W3CDTF">2019-11-05T20:34:05Z</dcterms:created>
  <dcterms:modified xsi:type="dcterms:W3CDTF">2021-06-07T10:08:20Z</dcterms:modified>
</cp:coreProperties>
</file>